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notesMasterIdLst>
    <p:notesMasterId r:id="rId12"/>
  </p:notesMasterIdLst>
  <p:sldIdLst>
    <p:sldId id="256" r:id="rId2"/>
    <p:sldId id="352" r:id="rId3"/>
    <p:sldId id="353" r:id="rId4"/>
    <p:sldId id="354" r:id="rId5"/>
    <p:sldId id="355" r:id="rId6"/>
    <p:sldId id="357" r:id="rId7"/>
    <p:sldId id="358" r:id="rId8"/>
    <p:sldId id="359" r:id="rId9"/>
    <p:sldId id="360" r:id="rId10"/>
    <p:sldId id="341"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fld id="{4A4CAE77-B8B1-49B7-9986-23DC29B73BCB}" type="datetime1">
              <a:rPr lang="en-US" smtClean="0"/>
              <a:pPr>
                <a:defRPr/>
              </a:pPr>
              <a:t>5/11/2020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11" name="Slide Number Placeholder 10"/>
          <p:cNvSpPr>
            <a:spLocks noGrp="1"/>
          </p:cNvSpPr>
          <p:nvPr>
            <p:ph type="sldNum" sz="quarter" idx="12"/>
          </p:nvPr>
        </p:nvSpPr>
        <p:spPr/>
        <p:txBody>
          <a:bodyPr/>
          <a:lstStyle>
            <a:extLst/>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5/11/2020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5/11/2020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5/11/2020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5/11/2020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5/11/2020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5/11/2020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5/11/2020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5/11/2020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5/11/2020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5/11/2020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DA77A13B-D29E-4A31-9A3D-BDF778EEE264}" type="datetime1">
              <a:rPr lang="en-US" smtClean="0"/>
              <a:pPr>
                <a:defRPr/>
              </a:pPr>
              <a:t>5/11/2020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r>
              <a:rPr lang="en-US" smtClean="0"/>
              <a:t>Author:RK</a:t>
            </a:r>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4500" b="1" u="sng" smtClean="0">
                <a:solidFill>
                  <a:srgbClr val="FF0000"/>
                </a:solidFill>
              </a:rPr>
              <a:t>WELCOME</a:t>
            </a:r>
            <a:r>
              <a:rPr sz="3200" smtClean="0">
                <a:solidFill>
                  <a:srgbClr val="FF0000"/>
                </a:solidFill>
              </a:rPr>
              <a:t/>
            </a:r>
            <a:br>
              <a:rPr sz="3200" smtClean="0">
                <a:solidFill>
                  <a:srgbClr val="FF0000"/>
                </a:solidFill>
              </a:rPr>
            </a:br>
            <a:r>
              <a:rPr sz="3200" smtClean="0">
                <a:solidFill>
                  <a:srgbClr val="FF0000"/>
                </a:solidFill>
              </a:rPr>
              <a:t/>
            </a:r>
            <a:br>
              <a:rPr sz="3200" smtClean="0">
                <a:solidFill>
                  <a:srgbClr val="FF0000"/>
                </a:solidFill>
              </a:rPr>
            </a:br>
            <a:r>
              <a:rPr sz="3000" b="1" smtClean="0">
                <a:solidFill>
                  <a:srgbClr val="FF0000"/>
                </a:solidFill>
              </a:rPr>
              <a:t>Class: B.Com – Part-2 </a:t>
            </a:r>
            <a:br>
              <a:rPr sz="3000" b="1" smtClean="0">
                <a:solidFill>
                  <a:srgbClr val="FF0000"/>
                </a:solidFill>
              </a:rPr>
            </a:br>
            <a:r>
              <a:rPr sz="3000" b="1" smtClean="0">
                <a:solidFill>
                  <a:srgbClr val="FF0000"/>
                </a:solidFill>
              </a:rPr>
              <a:t>Subject: Business Regulatory Framework</a:t>
            </a:r>
            <a:r>
              <a:rPr sz="2800" smtClean="0">
                <a:solidFill>
                  <a:srgbClr val="FF0000"/>
                </a:solidFill>
              </a:rPr>
              <a:t/>
            </a:r>
            <a:br>
              <a:rPr sz="2800" smtClean="0">
                <a:solidFill>
                  <a:srgbClr val="FF0000"/>
                </a:solidFill>
              </a:rPr>
            </a:br>
            <a:r>
              <a:rPr sz="2700" b="1" smtClean="0">
                <a:solidFill>
                  <a:srgbClr val="FF0000"/>
                </a:solidFill>
              </a:rPr>
              <a:t>TOPIC:</a:t>
            </a:r>
            <a:r>
              <a:rPr lang="en-US" sz="2700" b="1" dirty="0" smtClean="0">
                <a:solidFill>
                  <a:srgbClr val="FF0000"/>
                </a:solidFill>
              </a:rPr>
              <a:t> </a:t>
            </a:r>
            <a:r>
              <a:rPr lang="en-US" sz="2700" dirty="0" smtClean="0">
                <a:solidFill>
                  <a:srgbClr val="FF0000"/>
                </a:solidFill>
              </a:rPr>
              <a:t> Express and Implied Conditions and Warranty </a:t>
            </a:r>
            <a:r>
              <a:rPr lang="en-US" sz="2700" dirty="0" smtClean="0">
                <a:solidFill>
                  <a:srgbClr val="FF0000"/>
                </a:solidFill>
              </a:rPr>
              <a:t>and Doctrine of Caveat </a:t>
            </a:r>
            <a:r>
              <a:rPr lang="en-US" sz="2700" dirty="0" smtClean="0">
                <a:solidFill>
                  <a:srgbClr val="FF0000"/>
                </a:solidFill>
              </a:rPr>
              <a:t>emptor</a:t>
            </a:r>
            <a:endParaRPr sz="27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fontScale="92500"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381000"/>
            <a:ext cx="8305800" cy="5783635"/>
          </a:xfrm>
          <a:prstGeom prst="rect">
            <a:avLst/>
          </a:prstGeom>
        </p:spPr>
        <p:txBody>
          <a:bodyPr vert="horz" wrap="square" lIns="0" tIns="12700" rIns="0" bIns="0" rtlCol="0">
            <a:spAutoFit/>
          </a:bodyPr>
          <a:lstStyle/>
          <a:p>
            <a:pPr algn="just"/>
            <a:r>
              <a:rPr lang="en-US" sz="3200" b="1" dirty="0" smtClean="0">
                <a:solidFill>
                  <a:srgbClr val="FF0000"/>
                </a:solidFill>
                <a:latin typeface="Calibri" pitchFamily="34" charset="0"/>
                <a:cs typeface="Calibri" pitchFamily="34" charset="0"/>
              </a:rPr>
              <a:t>Express and Implied Conditions and Warranty:</a:t>
            </a:r>
          </a:p>
          <a:p>
            <a:pPr algn="just"/>
            <a:endParaRPr lang="en-US" sz="3000" b="1" dirty="0" smtClean="0">
              <a:solidFill>
                <a:srgbClr val="FF0000"/>
              </a:solidFill>
              <a:latin typeface="Calibri" pitchFamily="34" charset="0"/>
              <a:cs typeface="Calibri" pitchFamily="34" charset="0"/>
            </a:endParaRPr>
          </a:p>
          <a:p>
            <a:pPr algn="just"/>
            <a:r>
              <a:rPr lang="en-US" sz="3000" dirty="0" smtClean="0">
                <a:latin typeface="Calibri" pitchFamily="34" charset="0"/>
                <a:cs typeface="Calibri" pitchFamily="34" charset="0"/>
              </a:rPr>
              <a:t>In a contract of sale of goods, conditions and warranties may be express or implied. Express conditions and warranties are those which have been expressly agreed upon by the parties at the time of contract of sale. They are stated in definite words as the basis of the contract.</a:t>
            </a:r>
          </a:p>
          <a:p>
            <a:pPr algn="just">
              <a:lnSpc>
                <a:spcPct val="50000"/>
              </a:lnSpc>
            </a:pPr>
            <a:endParaRPr lang="en-US" sz="3000" dirty="0" smtClean="0">
              <a:latin typeface="Calibri" pitchFamily="34" charset="0"/>
              <a:cs typeface="Calibri" pitchFamily="34" charset="0"/>
            </a:endParaRPr>
          </a:p>
          <a:p>
            <a:pPr algn="just"/>
            <a:r>
              <a:rPr lang="en-US" sz="3000" dirty="0" smtClean="0">
                <a:latin typeface="Calibri" pitchFamily="34" charset="0"/>
                <a:cs typeface="Calibri" pitchFamily="34" charset="0"/>
              </a:rPr>
              <a:t>When the conditions and warranties are not written in the contract, but applied to the contract either by operation of law or by trade or custom, they are called implied conditions and warranties.</a:t>
            </a:r>
            <a:endParaRPr lang="en-US" sz="30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381000"/>
            <a:ext cx="8305800" cy="6076022"/>
          </a:xfrm>
          <a:prstGeom prst="rect">
            <a:avLst/>
          </a:prstGeom>
        </p:spPr>
        <p:txBody>
          <a:bodyPr vert="horz" wrap="square" lIns="0" tIns="12700" rIns="0" bIns="0" rtlCol="0">
            <a:spAutoFit/>
          </a:bodyPr>
          <a:lstStyle/>
          <a:p>
            <a:pPr algn="just"/>
            <a:r>
              <a:rPr lang="en-US" sz="3000" b="1" dirty="0" smtClean="0">
                <a:solidFill>
                  <a:srgbClr val="FF0000"/>
                </a:solidFill>
                <a:latin typeface="Calibri" pitchFamily="34" charset="0"/>
                <a:cs typeface="Calibri" pitchFamily="34" charset="0"/>
              </a:rPr>
              <a:t>Important implied conditions:-</a:t>
            </a:r>
          </a:p>
          <a:p>
            <a:pPr algn="just"/>
            <a:endParaRPr lang="en-US" sz="2600" b="1" dirty="0" smtClean="0">
              <a:solidFill>
                <a:srgbClr val="FF0000"/>
              </a:solidFill>
              <a:latin typeface="Calibri" pitchFamily="34" charset="0"/>
              <a:cs typeface="Calibri" pitchFamily="34" charset="0"/>
            </a:endParaRPr>
          </a:p>
          <a:p>
            <a:pPr algn="just"/>
            <a:r>
              <a:rPr lang="en-US" sz="2600" dirty="0" smtClean="0">
                <a:latin typeface="Calibri" pitchFamily="34" charset="0"/>
                <a:cs typeface="Calibri" pitchFamily="34" charset="0"/>
              </a:rPr>
              <a:t>1. </a:t>
            </a:r>
            <a:r>
              <a:rPr lang="en-US" sz="2600" b="1" dirty="0" smtClean="0">
                <a:latin typeface="Calibri" pitchFamily="34" charset="0"/>
                <a:cs typeface="Calibri" pitchFamily="34" charset="0"/>
              </a:rPr>
              <a:t>Conditions as to title of goods sold: - </a:t>
            </a:r>
            <a:r>
              <a:rPr lang="en-US" sz="2600" dirty="0" smtClean="0">
                <a:latin typeface="Calibri" pitchFamily="34" charset="0"/>
                <a:cs typeface="Calibri" pitchFamily="34" charset="0"/>
              </a:rPr>
              <a:t>The first implied condition in the part of the seller is that, in the case of a sale, he has a right to sell the goods and that in the case of an agreement to sell, he will have a right to sell the goods at the time when the property is to pass. If the title of the seller turns out to be defective, the buyer is entitled to reject the goods and can recover the whole amount.</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2. </a:t>
            </a:r>
            <a:r>
              <a:rPr lang="en-US" sz="2600" b="1" dirty="0" smtClean="0">
                <a:latin typeface="Calibri" pitchFamily="34" charset="0"/>
                <a:cs typeface="Calibri" pitchFamily="34" charset="0"/>
              </a:rPr>
              <a:t>Goods sold should correspond to description: -</a:t>
            </a:r>
            <a:r>
              <a:rPr lang="en-US" sz="2600" dirty="0" smtClean="0">
                <a:latin typeface="Calibri" pitchFamily="34" charset="0"/>
                <a:cs typeface="Calibri" pitchFamily="34" charset="0"/>
              </a:rPr>
              <a:t> Where there is a contract of sale of goods by description, there is an implied condition that the goods shall correspond with the description. The expression sale by description includes the following things:</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642734"/>
            <a:ext cx="8305800" cy="6014467"/>
          </a:xfrm>
          <a:prstGeom prst="rect">
            <a:avLst/>
          </a:prstGeom>
        </p:spPr>
        <p:txBody>
          <a:bodyPr vert="horz" wrap="square" lIns="0" tIns="12700" rIns="0" bIns="0" rtlCol="0">
            <a:spAutoFit/>
          </a:bodyPr>
          <a:lstStyle/>
          <a:p>
            <a:pPr algn="just"/>
            <a:r>
              <a:rPr lang="en-US" sz="2600" dirty="0" smtClean="0">
                <a:latin typeface="Calibri" pitchFamily="34" charset="0"/>
                <a:cs typeface="Calibri" pitchFamily="34" charset="0"/>
              </a:rPr>
              <a:t>a. Buyer has not seen the goods but buys them on the basis of description given by the seller</a:t>
            </a:r>
          </a:p>
          <a:p>
            <a:pPr algn="just"/>
            <a:r>
              <a:rPr lang="en-US" sz="2600" dirty="0" smtClean="0">
                <a:latin typeface="Calibri" pitchFamily="34" charset="0"/>
                <a:cs typeface="Calibri" pitchFamily="34" charset="0"/>
              </a:rPr>
              <a:t>b. Buyer has seen the goods, but he relies not on what he has seen but what was stated to him by the seller.</a:t>
            </a:r>
          </a:p>
          <a:p>
            <a:pPr algn="just"/>
            <a:r>
              <a:rPr lang="en-US" sz="2600" dirty="0" smtClean="0">
                <a:latin typeface="Calibri" pitchFamily="34" charset="0"/>
                <a:cs typeface="Calibri" pitchFamily="34" charset="0"/>
              </a:rPr>
              <a:t>c. Packing of goods may sometimes be a part of the description</a:t>
            </a:r>
          </a:p>
          <a:p>
            <a:pPr algn="just"/>
            <a:r>
              <a:rPr lang="en-US" sz="2600" dirty="0" smtClean="0">
                <a:latin typeface="Calibri" pitchFamily="34" charset="0"/>
                <a:cs typeface="Calibri" pitchFamily="34" charset="0"/>
              </a:rPr>
              <a:t>d. The arrival of goods at a particular time and place may form part of the description.</a:t>
            </a:r>
          </a:p>
          <a:p>
            <a:pPr algn="just"/>
            <a:endParaRPr lang="en-US" sz="2500" dirty="0" smtClean="0">
              <a:latin typeface="Calibri" pitchFamily="34" charset="0"/>
              <a:cs typeface="Calibri" pitchFamily="34" charset="0"/>
            </a:endParaRPr>
          </a:p>
          <a:p>
            <a:pPr algn="just"/>
            <a:r>
              <a:rPr lang="en-US" sz="2500" dirty="0" smtClean="0">
                <a:latin typeface="Calibri" pitchFamily="34" charset="0"/>
                <a:cs typeface="Calibri" pitchFamily="34" charset="0"/>
              </a:rPr>
              <a:t>3. </a:t>
            </a:r>
            <a:r>
              <a:rPr lang="en-US" sz="2500" b="1" dirty="0" smtClean="0">
                <a:latin typeface="Calibri" pitchFamily="34" charset="0"/>
                <a:cs typeface="Calibri" pitchFamily="34" charset="0"/>
              </a:rPr>
              <a:t>Sale by sample:-</a:t>
            </a:r>
            <a:r>
              <a:rPr lang="en-US" sz="2500" dirty="0" smtClean="0">
                <a:latin typeface="Calibri" pitchFamily="34" charset="0"/>
                <a:cs typeface="Calibri" pitchFamily="34" charset="0"/>
              </a:rPr>
              <a:t>If the goods are supplied in a contract of sale, according to sample agreed upon, the implied conditions are:</a:t>
            </a:r>
          </a:p>
          <a:p>
            <a:pPr algn="just"/>
            <a:r>
              <a:rPr lang="en-US" sz="2600" dirty="0" smtClean="0">
                <a:latin typeface="Calibri" pitchFamily="34" charset="0"/>
                <a:cs typeface="Calibri" pitchFamily="34" charset="0"/>
              </a:rPr>
              <a:t>a. The bulk shall correspond with the sample</a:t>
            </a:r>
          </a:p>
          <a:p>
            <a:pPr algn="just"/>
            <a:r>
              <a:rPr lang="en-US" sz="2600" dirty="0" smtClean="0">
                <a:latin typeface="Calibri" pitchFamily="34" charset="0"/>
                <a:cs typeface="Calibri" pitchFamily="34" charset="0"/>
              </a:rPr>
              <a:t>b. the buyer shall have a reasonable opportunity of comparing the bulk with the sample, and</a:t>
            </a:r>
          </a:p>
          <a:p>
            <a:pPr algn="just"/>
            <a:r>
              <a:rPr lang="en-US" sz="2600" dirty="0" smtClean="0">
                <a:latin typeface="Calibri" pitchFamily="34" charset="0"/>
                <a:cs typeface="Calibri" pitchFamily="34" charset="0"/>
              </a:rPr>
              <a:t>c. the goods supplied shall be free from any defect.</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381000"/>
            <a:ext cx="8305800" cy="6414577"/>
          </a:xfrm>
          <a:prstGeom prst="rect">
            <a:avLst/>
          </a:prstGeom>
        </p:spPr>
        <p:txBody>
          <a:bodyPr vert="horz" wrap="square" lIns="0" tIns="12700" rIns="0" bIns="0" rtlCol="0">
            <a:spAutoFit/>
          </a:bodyPr>
          <a:lstStyle/>
          <a:p>
            <a:pPr algn="just"/>
            <a:r>
              <a:rPr lang="en-US" sz="2600" dirty="0" smtClean="0">
                <a:latin typeface="Calibri" pitchFamily="34" charset="0"/>
                <a:cs typeface="Calibri" pitchFamily="34" charset="0"/>
              </a:rPr>
              <a:t>4. </a:t>
            </a:r>
            <a:r>
              <a:rPr lang="en-US" sz="2600" b="1" dirty="0" smtClean="0">
                <a:latin typeface="Calibri" pitchFamily="34" charset="0"/>
                <a:cs typeface="Calibri" pitchFamily="34" charset="0"/>
              </a:rPr>
              <a:t>Conditions as to quality or fitness: -</a:t>
            </a:r>
            <a:r>
              <a:rPr lang="en-US" sz="2600" dirty="0" smtClean="0">
                <a:latin typeface="Calibri" pitchFamily="34" charset="0"/>
                <a:cs typeface="Calibri" pitchFamily="34" charset="0"/>
              </a:rPr>
              <a:t> Normally in a contract of sale there is no implied condition as to quality or fitness of the gods for a particular purpose. But there is an implied condition that the goods sold are reasonably fit for the purpose for which they are purchased for.</a:t>
            </a:r>
          </a:p>
          <a:p>
            <a:pPr algn="just"/>
            <a:r>
              <a:rPr lang="en-US" sz="2600" dirty="0" smtClean="0">
                <a:latin typeface="Calibri" pitchFamily="34" charset="0"/>
                <a:cs typeface="Calibri" pitchFamily="34" charset="0"/>
              </a:rPr>
              <a:t>a. The goods are needed for a particular purpose which the buyer brings to the knowledge of the seller, either expressly or impliedly.</a:t>
            </a:r>
          </a:p>
          <a:p>
            <a:pPr algn="just"/>
            <a:r>
              <a:rPr lang="en-US" sz="2600" dirty="0" smtClean="0">
                <a:latin typeface="Calibri" pitchFamily="34" charset="0"/>
                <a:cs typeface="Calibri" pitchFamily="34" charset="0"/>
              </a:rPr>
              <a:t>b. The buyer relies on seller’s skill and judgment and</a:t>
            </a:r>
          </a:p>
          <a:p>
            <a:pPr algn="just"/>
            <a:r>
              <a:rPr lang="en-US" sz="2600" dirty="0" smtClean="0">
                <a:latin typeface="Calibri" pitchFamily="34" charset="0"/>
                <a:cs typeface="Calibri" pitchFamily="34" charset="0"/>
              </a:rPr>
              <a:t>c. It is sellers duty to supply by description, then there is an implied condition that the goods should be reasonably fit for that purposes.</a:t>
            </a:r>
          </a:p>
          <a:p>
            <a:pPr algn="just"/>
            <a:r>
              <a:rPr lang="en-US" sz="2600" dirty="0" smtClean="0">
                <a:latin typeface="Calibri" pitchFamily="34" charset="0"/>
                <a:cs typeface="Calibri" pitchFamily="34" charset="0"/>
              </a:rPr>
              <a:t>5. </a:t>
            </a:r>
            <a:r>
              <a:rPr lang="en-US" sz="2600" b="1" dirty="0" smtClean="0">
                <a:latin typeface="Calibri" pitchFamily="34" charset="0"/>
                <a:cs typeface="Calibri" pitchFamily="34" charset="0"/>
              </a:rPr>
              <a:t>Condition as to merchantability: </a:t>
            </a:r>
            <a:r>
              <a:rPr lang="en-US" sz="2600" dirty="0" smtClean="0">
                <a:latin typeface="Calibri" pitchFamily="34" charset="0"/>
                <a:cs typeface="Calibri" pitchFamily="34" charset="0"/>
              </a:rPr>
              <a:t>Where goods are bought by description from a seller who deals in goods of that description, there is an implied condition that the goods shall be mercantile quality.</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591597"/>
            <a:ext cx="8305800" cy="6291466"/>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6. </a:t>
            </a:r>
            <a:r>
              <a:rPr lang="en-US" sz="2400" b="1" dirty="0" smtClean="0">
                <a:latin typeface="Calibri" pitchFamily="34" charset="0"/>
                <a:cs typeface="Calibri" pitchFamily="34" charset="0"/>
              </a:rPr>
              <a:t>Conditions as to wholesomeness: </a:t>
            </a:r>
            <a:r>
              <a:rPr lang="en-US" sz="2400" dirty="0" smtClean="0">
                <a:latin typeface="Calibri" pitchFamily="34" charset="0"/>
                <a:cs typeface="Calibri" pitchFamily="34" charset="0"/>
              </a:rPr>
              <a:t>In a contract of sale of eatables and provisions, there is an implied condition on the part of the seller that the goods shall be wholesome. It means, the goods supplied by the seller must not be dangerously adulterer and must be fit for human consumption.</a:t>
            </a:r>
          </a:p>
          <a:p>
            <a:pPr algn="just"/>
            <a:endParaRPr lang="en-US" sz="2400" dirty="0" smtClean="0">
              <a:solidFill>
                <a:srgbClr val="FF0000"/>
              </a:solidFill>
              <a:latin typeface="Calibri" pitchFamily="34" charset="0"/>
              <a:cs typeface="Calibri" pitchFamily="34" charset="0"/>
            </a:endParaRPr>
          </a:p>
          <a:p>
            <a:pPr algn="just"/>
            <a:r>
              <a:rPr lang="en-US" sz="2800" b="1" dirty="0" smtClean="0">
                <a:solidFill>
                  <a:srgbClr val="FF0000"/>
                </a:solidFill>
                <a:latin typeface="Calibri" pitchFamily="34" charset="0"/>
                <a:cs typeface="Calibri" pitchFamily="34" charset="0"/>
              </a:rPr>
              <a:t>Important Implied Warranties:</a:t>
            </a:r>
          </a:p>
          <a:p>
            <a:pPr algn="just">
              <a:lnSpc>
                <a:spcPct val="50000"/>
              </a:lnSpc>
            </a:pPr>
            <a:endParaRPr lang="en-US" sz="2400" b="1" dirty="0" smtClean="0">
              <a:solidFill>
                <a:srgbClr val="FF0000"/>
              </a:solidFill>
              <a:latin typeface="Calibri" pitchFamily="34" charset="0"/>
              <a:cs typeface="Calibri" pitchFamily="34" charset="0"/>
            </a:endParaRPr>
          </a:p>
          <a:p>
            <a:pPr marL="514350" indent="-514350" algn="just">
              <a:buAutoNum type="arabicPeriod"/>
            </a:pPr>
            <a:r>
              <a:rPr lang="en-US" sz="2400" b="1" dirty="0" smtClean="0">
                <a:latin typeface="Calibri" pitchFamily="34" charset="0"/>
                <a:cs typeface="Calibri" pitchFamily="34" charset="0"/>
              </a:rPr>
              <a:t>Warranty for quiet possession: - </a:t>
            </a:r>
            <a:r>
              <a:rPr lang="en-US" sz="2400" dirty="0" smtClean="0">
                <a:latin typeface="Calibri" pitchFamily="34" charset="0"/>
                <a:cs typeface="Calibri" pitchFamily="34" charset="0"/>
              </a:rPr>
              <a:t>Where the buyer has obtained possession of the goods and if the buyer is in any way disturbed in the enjoyment of goods, the buyer has a right to sue the seller for damages caused.</a:t>
            </a:r>
          </a:p>
          <a:p>
            <a:pPr marL="514350" indent="-514350" algn="just">
              <a:buFontTx/>
              <a:buAutoNum type="arabicPeriod"/>
            </a:pPr>
            <a:r>
              <a:rPr lang="en-US" sz="2400" b="1" dirty="0" smtClean="0">
                <a:latin typeface="Calibri" pitchFamily="34" charset="0"/>
                <a:cs typeface="Calibri" pitchFamily="34" charset="0"/>
              </a:rPr>
              <a:t>Implied warranty against encumbrance: -</a:t>
            </a:r>
            <a:r>
              <a:rPr lang="en-US" sz="2400" dirty="0" smtClean="0">
                <a:latin typeface="Calibri" pitchFamily="34" charset="0"/>
                <a:cs typeface="Calibri" pitchFamily="34" charset="0"/>
              </a:rPr>
              <a:t> There is also an implied warranty in all cases of sale that the goods are not subject to any charge in </a:t>
            </a:r>
            <a:r>
              <a:rPr lang="en-US" sz="2400" dirty="0" err="1" smtClean="0">
                <a:latin typeface="Calibri" pitchFamily="34" charset="0"/>
                <a:cs typeface="Calibri" pitchFamily="34" charset="0"/>
              </a:rPr>
              <a:t>favour</a:t>
            </a:r>
            <a:r>
              <a:rPr lang="en-US" sz="2400" dirty="0" smtClean="0">
                <a:latin typeface="Calibri" pitchFamily="34" charset="0"/>
                <a:cs typeface="Calibri" pitchFamily="34" charset="0"/>
              </a:rPr>
              <a:t> of third parties which is not disclosed or known to the buyer before or at any time when the contract is made.</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591597"/>
            <a:ext cx="8305800" cy="6014467"/>
          </a:xfrm>
          <a:prstGeom prst="rect">
            <a:avLst/>
          </a:prstGeom>
        </p:spPr>
        <p:txBody>
          <a:bodyPr vert="horz" wrap="square" lIns="0" tIns="12700" rIns="0" bIns="0" rtlCol="0">
            <a:spAutoFit/>
          </a:bodyPr>
          <a:lstStyle/>
          <a:p>
            <a:pPr algn="just"/>
            <a:r>
              <a:rPr lang="en-US" sz="2600" dirty="0" smtClean="0">
                <a:latin typeface="Calibri" pitchFamily="34" charset="0"/>
                <a:cs typeface="Calibri" pitchFamily="34" charset="0"/>
              </a:rPr>
              <a:t>3. </a:t>
            </a:r>
            <a:r>
              <a:rPr lang="en-US" sz="2600" b="1" dirty="0" smtClean="0">
                <a:latin typeface="Calibri" pitchFamily="34" charset="0"/>
                <a:cs typeface="Calibri" pitchFamily="34" charset="0"/>
              </a:rPr>
              <a:t>Implied warranty as to usage of trade: - </a:t>
            </a:r>
            <a:r>
              <a:rPr lang="en-US" sz="2600" dirty="0" smtClean="0">
                <a:latin typeface="Calibri" pitchFamily="34" charset="0"/>
                <a:cs typeface="Calibri" pitchFamily="34" charset="0"/>
              </a:rPr>
              <a:t>An implied warranty as to quality or fitness for a particular purpose may be fixed by the usage of trade.</a:t>
            </a:r>
          </a:p>
          <a:p>
            <a:pPr algn="just">
              <a:lnSpc>
                <a:spcPct val="50000"/>
              </a:lnSpc>
            </a:pPr>
            <a:endParaRPr lang="en-US" sz="2600" dirty="0" smtClean="0">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Doctrine of Caveat emptor:</a:t>
            </a:r>
          </a:p>
          <a:p>
            <a:pPr algn="just">
              <a:lnSpc>
                <a:spcPct val="50000"/>
              </a:lnSpc>
            </a:pPr>
            <a:endParaRPr lang="en-US" sz="2600" b="1" dirty="0" smtClean="0">
              <a:solidFill>
                <a:srgbClr val="FF0000"/>
              </a:solidFill>
              <a:latin typeface="Calibri" pitchFamily="34" charset="0"/>
              <a:cs typeface="Calibri" pitchFamily="34" charset="0"/>
            </a:endParaRPr>
          </a:p>
          <a:p>
            <a:pPr algn="just"/>
            <a:r>
              <a:rPr lang="en-US" sz="2600" dirty="0" smtClean="0">
                <a:latin typeface="Calibri" pitchFamily="34" charset="0"/>
                <a:cs typeface="Calibri" pitchFamily="34" charset="0"/>
              </a:rPr>
              <a:t>It is an important doctrine in connection with sale of goods. The term ‘Caveat emptor’ means ‘let the buyer beware’. This principle states that, at the time of buying goods, the buyer must make reasonable examination of the goods as to satisfy himself regarding suitability of goods for the purpose , he buys for and as to discover the defects. If the goods turn out to be defective</a:t>
            </a:r>
          </a:p>
          <a:p>
            <a:pPr algn="just"/>
            <a:r>
              <a:rPr lang="en-US" sz="2600" dirty="0" smtClean="0">
                <a:latin typeface="Calibri" pitchFamily="34" charset="0"/>
                <a:cs typeface="Calibri" pitchFamily="34" charset="0"/>
              </a:rPr>
              <a:t>or do not suit his purpose, the buyer cannot hold the seller liable for the same. It is the duty of the buyer to ensure that the goods are in good condition and suitable for his purposes</a:t>
            </a:r>
            <a:r>
              <a:rPr lang="en-US" sz="2600" b="1" dirty="0" smtClean="0">
                <a:latin typeface="Calibri" pitchFamily="34" charset="0"/>
                <a:cs typeface="Calibri" pitchFamily="34" charset="0"/>
              </a:rPr>
              <a:t>.</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591597"/>
            <a:ext cx="8305800" cy="6014467"/>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Exceptions:</a:t>
            </a:r>
          </a:p>
          <a:p>
            <a:pPr algn="just"/>
            <a:endParaRPr lang="en-US" sz="2600" b="1" dirty="0" smtClean="0">
              <a:solidFill>
                <a:srgbClr val="FF0000"/>
              </a:solidFill>
              <a:latin typeface="Calibri" pitchFamily="34" charset="0"/>
              <a:cs typeface="Calibri" pitchFamily="34" charset="0"/>
            </a:endParaRPr>
          </a:p>
          <a:p>
            <a:pPr algn="just"/>
            <a:r>
              <a:rPr lang="en-US" sz="2600" dirty="0" smtClean="0">
                <a:latin typeface="Calibri" pitchFamily="34" charset="0"/>
                <a:cs typeface="Calibri" pitchFamily="34" charset="0"/>
              </a:rPr>
              <a:t>The following are the exceptions to the rule of caveat emptor:</a:t>
            </a:r>
          </a:p>
          <a:p>
            <a:pPr algn="just"/>
            <a:r>
              <a:rPr lang="en-US" sz="2600" dirty="0" smtClean="0">
                <a:latin typeface="Calibri" pitchFamily="34" charset="0"/>
                <a:cs typeface="Calibri" pitchFamily="34" charset="0"/>
              </a:rPr>
              <a:t>1. </a:t>
            </a:r>
            <a:r>
              <a:rPr lang="en-US" sz="2600" b="1" dirty="0" smtClean="0">
                <a:latin typeface="Calibri" pitchFamily="34" charset="0"/>
                <a:cs typeface="Calibri" pitchFamily="34" charset="0"/>
              </a:rPr>
              <a:t>Fitness for buyers purpose:- </a:t>
            </a:r>
            <a:r>
              <a:rPr lang="en-US" sz="2600" dirty="0" smtClean="0">
                <a:latin typeface="Calibri" pitchFamily="34" charset="0"/>
                <a:cs typeface="Calibri" pitchFamily="34" charset="0"/>
              </a:rPr>
              <a:t>When the buyer, expressly or impliedly, make known to the seller the particular purpose for which he requires the goods and relies on the sellers skill</a:t>
            </a:r>
          </a:p>
          <a:p>
            <a:pPr algn="just"/>
            <a:r>
              <a:rPr lang="en-US" sz="2600" dirty="0" smtClean="0">
                <a:latin typeface="Calibri" pitchFamily="34" charset="0"/>
                <a:cs typeface="Calibri" pitchFamily="34" charset="0"/>
              </a:rPr>
              <a:t>or judgment the goods must be suitable for buyers purpose. In such cases the doctrine of caveat emptor does not apply.</a:t>
            </a:r>
          </a:p>
          <a:p>
            <a:pPr algn="just"/>
            <a:r>
              <a:rPr lang="en-US" sz="2600" dirty="0" smtClean="0">
                <a:latin typeface="Calibri" pitchFamily="34" charset="0"/>
                <a:cs typeface="Calibri" pitchFamily="34" charset="0"/>
              </a:rPr>
              <a:t>2. </a:t>
            </a:r>
            <a:r>
              <a:rPr lang="en-US" sz="2600" b="1" dirty="0" smtClean="0">
                <a:latin typeface="Calibri" pitchFamily="34" charset="0"/>
                <a:cs typeface="Calibri" pitchFamily="34" charset="0"/>
              </a:rPr>
              <a:t>Sale under a patent or trade name:-</a:t>
            </a:r>
            <a:r>
              <a:rPr lang="en-US" sz="2600" dirty="0" smtClean="0">
                <a:latin typeface="Calibri" pitchFamily="34" charset="0"/>
                <a:cs typeface="Calibri" pitchFamily="34" charset="0"/>
              </a:rPr>
              <a:t> In the case of a contract for the sale by a specified article under its patent or other trade name, there is an implied condition that the goods shall be reasonably fit for any particular purpose.</a:t>
            </a:r>
          </a:p>
          <a:p>
            <a:pPr algn="just"/>
            <a:r>
              <a:rPr lang="en-US" sz="2600" dirty="0" smtClean="0">
                <a:latin typeface="Calibri" pitchFamily="34" charset="0"/>
                <a:cs typeface="Calibri" pitchFamily="34" charset="0"/>
              </a:rPr>
              <a:t>3. </a:t>
            </a:r>
            <a:r>
              <a:rPr lang="en-US" sz="2600" b="1" dirty="0" smtClean="0">
                <a:latin typeface="Calibri" pitchFamily="34" charset="0"/>
                <a:cs typeface="Calibri" pitchFamily="34" charset="0"/>
              </a:rPr>
              <a:t>Merchantable quality: </a:t>
            </a:r>
            <a:r>
              <a:rPr lang="en-US" sz="2600" dirty="0" smtClean="0">
                <a:latin typeface="Calibri" pitchFamily="34" charset="0"/>
                <a:cs typeface="Calibri" pitchFamily="34" charset="0"/>
              </a:rPr>
              <a:t>Where the goods are purchased by description from a seller who deals in gods of such description there is an implied consideration is that the goods</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381000" y="591597"/>
            <a:ext cx="8305800" cy="4814138"/>
          </a:xfrm>
          <a:prstGeom prst="rect">
            <a:avLst/>
          </a:prstGeom>
        </p:spPr>
        <p:txBody>
          <a:bodyPr vert="horz" wrap="square" lIns="0" tIns="12700" rIns="0" bIns="0" rtlCol="0">
            <a:spAutoFit/>
          </a:bodyPr>
          <a:lstStyle/>
          <a:p>
            <a:pPr algn="just"/>
            <a:r>
              <a:rPr lang="en-US" sz="2600" dirty="0" smtClean="0">
                <a:latin typeface="Calibri" pitchFamily="34" charset="0"/>
                <a:cs typeface="Calibri" pitchFamily="34" charset="0"/>
              </a:rPr>
              <a:t>shall be of merchantable quality. But if the buyer has examined the goods, there is no implied condition as regards defects which such examination ought to have revealed.</a:t>
            </a:r>
          </a:p>
          <a:p>
            <a:pPr algn="just"/>
            <a:r>
              <a:rPr lang="en-US" sz="2600" dirty="0" smtClean="0">
                <a:latin typeface="Calibri" pitchFamily="34" charset="0"/>
                <a:cs typeface="Calibri" pitchFamily="34" charset="0"/>
              </a:rPr>
              <a:t>4. </a:t>
            </a:r>
            <a:r>
              <a:rPr lang="en-US" sz="2600" b="1" dirty="0" smtClean="0">
                <a:latin typeface="Calibri" pitchFamily="34" charset="0"/>
                <a:cs typeface="Calibri" pitchFamily="34" charset="0"/>
              </a:rPr>
              <a:t>Usage of trade: </a:t>
            </a:r>
            <a:r>
              <a:rPr lang="en-US" sz="2600" dirty="0" smtClean="0">
                <a:latin typeface="Calibri" pitchFamily="34" charset="0"/>
                <a:cs typeface="Calibri" pitchFamily="34" charset="0"/>
              </a:rPr>
              <a:t>An implied warranty or condition as to quality or fitness for a particular purpose may be annexed by the usage of trade.(Sec 16(3))</a:t>
            </a:r>
          </a:p>
          <a:p>
            <a:pPr algn="just"/>
            <a:r>
              <a:rPr lang="en-US" sz="2600" dirty="0" smtClean="0">
                <a:latin typeface="Calibri" pitchFamily="34" charset="0"/>
                <a:cs typeface="Calibri" pitchFamily="34" charset="0"/>
              </a:rPr>
              <a:t>5. </a:t>
            </a:r>
            <a:r>
              <a:rPr lang="en-US" sz="2600" b="1" dirty="0" smtClean="0">
                <a:latin typeface="Calibri" pitchFamily="34" charset="0"/>
                <a:cs typeface="Calibri" pitchFamily="34" charset="0"/>
              </a:rPr>
              <a:t>Consent by fraud: </a:t>
            </a:r>
            <a:r>
              <a:rPr lang="en-US" sz="2600" dirty="0" smtClean="0">
                <a:latin typeface="Calibri" pitchFamily="34" charset="0"/>
                <a:cs typeface="Calibri" pitchFamily="34" charset="0"/>
              </a:rPr>
              <a:t>Where the consent of the buyer is obtained by the seller or where the seller conceals a defect, the doctrine of caveat emptor does not apply.</a:t>
            </a:r>
          </a:p>
          <a:p>
            <a:pPr algn="just"/>
            <a:r>
              <a:rPr lang="en-US" sz="2600" b="1" dirty="0" smtClean="0">
                <a:latin typeface="Calibri" pitchFamily="34" charset="0"/>
                <a:cs typeface="Calibri" pitchFamily="34" charset="0"/>
              </a:rPr>
              <a:t>6. Sale by Sample: </a:t>
            </a:r>
            <a:r>
              <a:rPr lang="en-US" sz="2600" dirty="0" smtClean="0">
                <a:latin typeface="Calibri" pitchFamily="34" charset="0"/>
                <a:cs typeface="Calibri" pitchFamily="34" charset="0"/>
              </a:rPr>
              <a:t>Where the goods are bought by sample the doctrine does not apply, if the bulk does not correspond with the sample.</a:t>
            </a:r>
            <a:endParaRPr lang="en-US" sz="2600" dirty="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4213</TotalTime>
  <Words>1173</Words>
  <Application>Microsoft Office PowerPoint</Application>
  <PresentationFormat>On-screen Show (4:3)</PresentationFormat>
  <Paragraphs>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Aspect</vt:lpstr>
      <vt:lpstr>WELCOME  Class: B.Com – Part-2  Subject: Business Regulatory Framework TOPIC:  Express and Implied Conditions and Warranty and Doctrine of Caveat emptor</vt:lpstr>
      <vt:lpstr>Slide 2</vt:lpstr>
      <vt:lpstr>Slide 3</vt:lpstr>
      <vt:lpstr>Slide 4</vt:lpstr>
      <vt:lpstr>Slide 5</vt:lpstr>
      <vt:lpstr>Slide 6</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384</cp:revision>
  <dcterms:created xsi:type="dcterms:W3CDTF">2011-08-23T10:02:56Z</dcterms:created>
  <dcterms:modified xsi:type="dcterms:W3CDTF">2020-05-11T09:48:52Z</dcterms:modified>
</cp:coreProperties>
</file>